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  <p:sldMasterId id="2147483977" r:id="rId2"/>
    <p:sldMasterId id="2147484051" r:id="rId3"/>
    <p:sldMasterId id="2147484069" r:id="rId4"/>
    <p:sldMasterId id="2147484090" r:id="rId5"/>
    <p:sldMasterId id="2147484109" r:id="rId6"/>
  </p:sldMasterIdLst>
  <p:notesMasterIdLst>
    <p:notesMasterId r:id="rId63"/>
  </p:notesMasterIdLst>
  <p:handoutMasterIdLst>
    <p:handoutMasterId r:id="rId64"/>
  </p:handoutMasterIdLst>
  <p:sldIdLst>
    <p:sldId id="326" r:id="rId7"/>
    <p:sldId id="327" r:id="rId8"/>
    <p:sldId id="257" r:id="rId9"/>
    <p:sldId id="256" r:id="rId10"/>
    <p:sldId id="316" r:id="rId11"/>
    <p:sldId id="317" r:id="rId12"/>
    <p:sldId id="275" r:id="rId13"/>
    <p:sldId id="315" r:id="rId14"/>
    <p:sldId id="318" r:id="rId15"/>
    <p:sldId id="272" r:id="rId16"/>
    <p:sldId id="286" r:id="rId17"/>
    <p:sldId id="285" r:id="rId18"/>
    <p:sldId id="287" r:id="rId19"/>
    <p:sldId id="288" r:id="rId20"/>
    <p:sldId id="273" r:id="rId21"/>
    <p:sldId id="289" r:id="rId22"/>
    <p:sldId id="319" r:id="rId23"/>
    <p:sldId id="277" r:id="rId24"/>
    <p:sldId id="276" r:id="rId25"/>
    <p:sldId id="282" r:id="rId26"/>
    <p:sldId id="279" r:id="rId27"/>
    <p:sldId id="283" r:id="rId28"/>
    <p:sldId id="280" r:id="rId29"/>
    <p:sldId id="281" r:id="rId30"/>
    <p:sldId id="298" r:id="rId31"/>
    <p:sldId id="278" r:id="rId32"/>
    <p:sldId id="320" r:id="rId33"/>
    <p:sldId id="321" r:id="rId34"/>
    <p:sldId id="290" r:id="rId35"/>
    <p:sldId id="291" r:id="rId36"/>
    <p:sldId id="292" r:id="rId37"/>
    <p:sldId id="293" r:id="rId38"/>
    <p:sldId id="294" r:id="rId39"/>
    <p:sldId id="295" r:id="rId40"/>
    <p:sldId id="328" r:id="rId41"/>
    <p:sldId id="329" r:id="rId42"/>
    <p:sldId id="296" r:id="rId43"/>
    <p:sldId id="297" r:id="rId44"/>
    <p:sldId id="299" r:id="rId45"/>
    <p:sldId id="330" r:id="rId46"/>
    <p:sldId id="301" r:id="rId47"/>
    <p:sldId id="324" r:id="rId48"/>
    <p:sldId id="325" r:id="rId49"/>
    <p:sldId id="302" r:id="rId50"/>
    <p:sldId id="303" r:id="rId51"/>
    <p:sldId id="307" r:id="rId52"/>
    <p:sldId id="304" r:id="rId53"/>
    <p:sldId id="311" r:id="rId54"/>
    <p:sldId id="310" r:id="rId55"/>
    <p:sldId id="306" r:id="rId56"/>
    <p:sldId id="312" r:id="rId57"/>
    <p:sldId id="313" r:id="rId58"/>
    <p:sldId id="314" r:id="rId59"/>
    <p:sldId id="305" r:id="rId60"/>
    <p:sldId id="331" r:id="rId61"/>
    <p:sldId id="309" r:id="rId62"/>
  </p:sldIdLst>
  <p:sldSz cx="9144000" cy="5148263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016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pos="3744" userDrawn="1">
          <p15:clr>
            <a:srgbClr val="A4A3A4"/>
          </p15:clr>
        </p15:guide>
        <p15:guide id="6" orient="horz" pos="2678" userDrawn="1">
          <p15:clr>
            <a:srgbClr val="A4A3A4"/>
          </p15:clr>
        </p15:guide>
        <p15:guide id="7" orient="horz" pos="1622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orient="horz" pos="2726" userDrawn="1">
          <p15:clr>
            <a:srgbClr val="A4A3A4"/>
          </p15:clr>
        </p15:guide>
        <p15:guide id="10" orient="horz" pos="590" userDrawn="1">
          <p15:clr>
            <a:srgbClr val="A4A3A4"/>
          </p15:clr>
        </p15:guide>
        <p15:guide id="11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49"/>
    <a:srgbClr val="FFFFFF"/>
    <a:srgbClr val="1D1E1E"/>
    <a:srgbClr val="B51E3A"/>
    <a:srgbClr val="E0E1E1"/>
    <a:srgbClr val="E7E7E7"/>
    <a:srgbClr val="606061"/>
    <a:srgbClr val="3F3F3F"/>
    <a:srgbClr val="126893"/>
    <a:srgbClr val="063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/>
    <p:restoredTop sz="86031"/>
  </p:normalViewPr>
  <p:slideViewPr>
    <p:cSldViewPr snapToGrid="0" snapToObjects="1">
      <p:cViewPr varScale="1">
        <p:scale>
          <a:sx n="128" d="100"/>
          <a:sy n="128" d="100"/>
        </p:scale>
        <p:origin x="616" y="168"/>
      </p:cViewPr>
      <p:guideLst>
        <p:guide orient="horz" pos="686"/>
        <p:guide pos="2016"/>
        <p:guide pos="288"/>
        <p:guide pos="5472"/>
        <p:guide pos="3744"/>
        <p:guide orient="horz" pos="2678"/>
        <p:guide orient="horz" pos="1622"/>
        <p:guide pos="2880"/>
        <p:guide orient="horz" pos="2726"/>
        <p:guide orient="horz" pos="590"/>
        <p:guide pos="4608"/>
      </p:guideLst>
    </p:cSldViewPr>
  </p:slideViewPr>
  <p:outlineViewPr>
    <p:cViewPr>
      <p:scale>
        <a:sx n="33" d="100"/>
        <a:sy n="33" d="100"/>
      </p:scale>
      <p:origin x="0" y="-16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60" d="100"/>
          <a:sy n="160" d="100"/>
        </p:scale>
        <p:origin x="2312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2DBDA2-58D6-E343-96B8-01D18DC2B2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6CF793-0A04-C042-8761-B7F917190C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0DAF0-C734-9B47-A18F-F2F9D6C08D60}" type="datetimeFigureOut">
              <a:rPr lang="en-US" smtClean="0"/>
              <a:t>1/21/20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B90F0-EF16-2E4A-B2CA-D5077E28B2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1074F-0746-9F4E-A02E-460113244D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E613-63CE-F54A-B2A8-1CAB07FF61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65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C79FC-E795-1040-A99E-2C56F49328F7}" type="datetimeFigureOut">
              <a:rPr lang="en-US" smtClean="0"/>
              <a:t>1/21/20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5AACD-5C9A-DC41-8041-03E1B13DE1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46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5AACD-5C9A-DC41-8041-03E1B13DE1D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7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5AACD-5C9A-DC41-8041-03E1B13DE1D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5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5AACD-5C9A-DC41-8041-03E1B13DE1D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9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5AACD-5C9A-DC41-8041-03E1B13DE1D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7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5AACD-5C9A-DC41-8041-03E1B13DE1D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7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3C1BED-C5F4-2C4C-BADD-D6FC2EB23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7"/>
            <a:ext cx="5659108" cy="128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89152" y="2988327"/>
            <a:ext cx="4031965" cy="5071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Presenter </a:t>
            </a:r>
            <a:r>
              <a:rPr lang="en-US"/>
              <a:t>or Date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4B71C-1405-C342-83F9-3B98E5B008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6" y="536679"/>
            <a:ext cx="1449749" cy="39759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24E2ED-3161-154C-BFAE-BE22E9CC1E4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9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2C93-F020-5547-9402-48274A345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F4534-273A-7246-B45E-7C1207889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4030"/>
            <a:ext cx="6858000" cy="124297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B1B06-BBC0-0C47-9CD5-6E34BCB2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04D6-5103-9C41-A0E5-C27658274DC6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61FD3-3EAF-3C4B-95EE-BF1F7787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83C4F-B8A5-C14D-80F9-BC82F695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9DE0-C177-E64D-94D1-5CAB2C1836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DFF1E-FA28-4146-BAAB-0550CB267461}"/>
              </a:ext>
            </a:extLst>
          </p:cNvPr>
          <p:cNvSpPr/>
          <p:nvPr userDrawn="1"/>
        </p:nvSpPr>
        <p:spPr>
          <a:xfrm>
            <a:off x="4482913" y="2435504"/>
            <a:ext cx="213520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6734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CCE5-36A9-B040-81C5-9B9EA4EE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3BFD-9D2D-864F-BAAA-44437FC9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55DB8-927A-2C45-B915-6A337780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04D6-5103-9C41-A0E5-C27658274DC6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B1D12-BA95-4341-8F0F-F1DF5220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8CFD0-F37B-C840-9531-A37C6F4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19DE0-C177-E64D-94D1-5CAB2C183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62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606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368410"/>
            <a:ext cx="8566417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A26B6CC-CF5B-FE4E-BCD3-FF2BA9BA0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217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368410"/>
            <a:ext cx="8566417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A26B6CC-CF5B-FE4E-BCD3-FF2BA9BA0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089F-E857-284E-9C99-82BC01B6A3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2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</p:spTree>
    <p:extLst>
      <p:ext uri="{BB962C8B-B14F-4D97-AF65-F5344CB8AC3E}">
        <p14:creationId xmlns:p14="http://schemas.microsoft.com/office/powerpoint/2010/main" val="8573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608C26-8E78-714F-978B-E7F84E2B9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5252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69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0D7297D-BEEE-ED44-A33B-98005153B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78451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C0C715-4E33-2B41-836B-4C4A7EFC06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668" y="4647366"/>
            <a:ext cx="837563" cy="22970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9A9D157-2192-5A43-8E49-D769F6C7C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1956" y="1558978"/>
            <a:ext cx="6987876" cy="7544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Transition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E902F40-B6AE-D547-B67E-7C4B08C6C3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956" y="2350859"/>
            <a:ext cx="6958584" cy="5071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Sub text optional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3882F-40AF-CB40-AC71-23BBA03E3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86" y="4082969"/>
            <a:ext cx="1449749" cy="3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69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9F6F0-73D8-0246-9BB2-3347CD264992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1603635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EB1132-3965-584C-AD2F-03C836C3FA08}"/>
              </a:ext>
            </a:extLst>
          </p:cNvPr>
          <p:cNvSpPr/>
          <p:nvPr userDrawn="1"/>
        </p:nvSpPr>
        <p:spPr>
          <a:xfrm>
            <a:off x="-132588" y="1661025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C20E5C-04EF-B84A-9E26-35FDBA867063}"/>
              </a:ext>
            </a:extLst>
          </p:cNvPr>
          <p:cNvSpPr/>
          <p:nvPr userDrawn="1"/>
        </p:nvSpPr>
        <p:spPr>
          <a:xfrm>
            <a:off x="0" y="155275"/>
            <a:ext cx="457200" cy="8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C044E-4E82-B549-9794-B576C2A1A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9D36FE-B718-F541-97AB-25B586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A6F1954-3689-CE41-9EFD-3BA383D2C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74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00D85-06A8-824C-8B39-0754471B4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0F0F553-AD82-0341-A072-8A207A078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61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B1617-B81E-9E45-BA59-379F6BAF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AAAD-AA30-5246-BB47-3073D34DF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7C2E68-CA98-7C44-8C2C-5E08A132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853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5EA4F0-7606-AB40-89D9-F96DF8DFA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18DF4AC-B979-9D40-B13E-DA7829DB4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2FA7E-BC93-7643-AB7E-1E2B8DB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87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2497E-F3B5-F145-A839-0FF356B36E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2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1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itching Bottom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85B6-F8C2-A949-B691-BE864A9F2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35E9A-508B-644B-ADAF-063F9DFB1B2B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4D8B2-EB1E-A645-8E7A-A5571C0828A7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0A7C2-BECD-9B44-9818-75F87DD1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70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4B71C-1405-C342-83F9-3B98E5B00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3" y="2659117"/>
            <a:ext cx="1449749" cy="39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4C00F-81AA-B34C-95D4-4F8D39FDBA25}"/>
              </a:ext>
            </a:extLst>
          </p:cNvPr>
          <p:cNvSpPr txBox="1"/>
          <p:nvPr userDrawn="1"/>
        </p:nvSpPr>
        <p:spPr>
          <a:xfrm>
            <a:off x="609866" y="311810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Building Platforms for Digital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609866" y="3864864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8"/>
            <a:ext cx="4106763" cy="8794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F3707-098C-C942-B6D0-722EA71703D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62DB4-7288-7340-A3DF-1A3170F5E3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9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368410"/>
            <a:ext cx="8566417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A26B6CC-CF5B-FE4E-BCD3-FF2BA9BA0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179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</p:spTree>
    <p:extLst>
      <p:ext uri="{BB962C8B-B14F-4D97-AF65-F5344CB8AC3E}">
        <p14:creationId xmlns:p14="http://schemas.microsoft.com/office/powerpoint/2010/main" val="327958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608C26-8E78-714F-978B-E7F84E2B9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3166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9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0D7297D-BEEE-ED44-A33B-98005153B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870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8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9F6F0-73D8-0246-9BB2-3347CD264992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3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1603635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EB1132-3965-584C-AD2F-03C836C3FA08}"/>
              </a:ext>
            </a:extLst>
          </p:cNvPr>
          <p:cNvSpPr/>
          <p:nvPr userDrawn="1"/>
        </p:nvSpPr>
        <p:spPr>
          <a:xfrm>
            <a:off x="-132588" y="1661025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C20E5C-04EF-B84A-9E26-35FDBA867063}"/>
              </a:ext>
            </a:extLst>
          </p:cNvPr>
          <p:cNvSpPr/>
          <p:nvPr userDrawn="1"/>
        </p:nvSpPr>
        <p:spPr>
          <a:xfrm>
            <a:off x="0" y="155275"/>
            <a:ext cx="457200" cy="8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4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C044E-4E82-B549-9794-B576C2A1A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9D36FE-B718-F541-97AB-25B586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A6F1954-3689-CE41-9EFD-3BA383D2C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23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FBC2-26E4-BF4C-A090-AF52E47BD01E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D504A5-FD2E-0946-ADE1-3ABC66EC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55739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B38BE-823F-E84C-92BA-D1AF64482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B5842BD-7CCD-2D48-B4F7-8FE1AA458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90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9643A96-1772-9D45-AAF2-10C088A3A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24E2ED-3161-154C-BFAE-BE22E9CC1E4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453B9CE-5E50-3E4B-8733-82594964A3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7"/>
            <a:ext cx="5659108" cy="128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36C212-9970-1340-965C-8B8AE94EB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152" y="2988327"/>
            <a:ext cx="4031965" cy="5071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 baseline="0">
                <a:solidFill>
                  <a:schemeClr val="accent5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1F8AE-07FF-6648-B3DC-F23F0452A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3367" y="556774"/>
            <a:ext cx="1441798" cy="3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118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00D85-06A8-824C-8B39-0754471B4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0F0F553-AD82-0341-A072-8A207A078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8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B1617-B81E-9E45-BA59-379F6BAF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AAAD-AA30-5246-BB47-3073D34DF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7C2E68-CA98-7C44-8C2C-5E08A132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380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5EA4F0-7606-AB40-89D9-F96DF8DFA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18DF4AC-B979-9D40-B13E-DA7829DB4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2FA7E-BC93-7643-AB7E-1E2B8DB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6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2497E-F3B5-F145-A839-0FF356B36E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2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33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itching Bottom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85B6-F8C2-A949-B691-BE864A9F2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35E9A-508B-644B-ADAF-063F9DFB1B2B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4D8B2-EB1E-A645-8E7A-A5571C0828A7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0A7C2-BECD-9B44-9818-75F87DD1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323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368410"/>
            <a:ext cx="8566417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A26B6CC-CF5B-FE4E-BCD3-FF2BA9BA0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581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</p:spTree>
    <p:extLst>
      <p:ext uri="{BB962C8B-B14F-4D97-AF65-F5344CB8AC3E}">
        <p14:creationId xmlns:p14="http://schemas.microsoft.com/office/powerpoint/2010/main" val="8772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608C26-8E78-714F-978B-E7F84E2B9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6630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lligent Ops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4B71C-1405-C342-83F9-3B98E5B00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3" y="2659117"/>
            <a:ext cx="1449749" cy="39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4C00F-81AA-B34C-95D4-4F8D39FDBA25}"/>
              </a:ext>
            </a:extLst>
          </p:cNvPr>
          <p:cNvSpPr txBox="1"/>
          <p:nvPr userDrawn="1"/>
        </p:nvSpPr>
        <p:spPr>
          <a:xfrm>
            <a:off x="609866" y="311810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Building Platforms for Digital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609866" y="3864864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8"/>
            <a:ext cx="4106763" cy="8794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F3707-098C-C942-B6D0-722EA71703D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62DB4-7288-7340-A3DF-1A3170F5E3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75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772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0D7297D-BEEE-ED44-A33B-98005153B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0909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72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9F6F0-73D8-0246-9BB2-3347CD264992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1603635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EB1132-3965-584C-AD2F-03C836C3FA08}"/>
              </a:ext>
            </a:extLst>
          </p:cNvPr>
          <p:cNvSpPr/>
          <p:nvPr userDrawn="1"/>
        </p:nvSpPr>
        <p:spPr>
          <a:xfrm>
            <a:off x="-132588" y="1661025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C20E5C-04EF-B84A-9E26-35FDBA867063}"/>
              </a:ext>
            </a:extLst>
          </p:cNvPr>
          <p:cNvSpPr/>
          <p:nvPr userDrawn="1"/>
        </p:nvSpPr>
        <p:spPr>
          <a:xfrm>
            <a:off x="0" y="155275"/>
            <a:ext cx="457200" cy="8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C044E-4E82-B549-9794-B576C2A1A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9D36FE-B718-F541-97AB-25B586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A6F1954-3689-CE41-9EFD-3BA383D2C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94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FBC2-26E4-BF4C-A090-AF52E47BD01E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D504A5-FD2E-0946-ADE1-3ABC66EC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55739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B38BE-823F-E84C-92BA-D1AF64482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B5842BD-7CCD-2D48-B4F7-8FE1AA458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16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00D85-06A8-824C-8B39-0754471B4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0F0F553-AD82-0341-A072-8A207A078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98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B1617-B81E-9E45-BA59-379F6BAF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AAAD-AA30-5246-BB47-3073D34DF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7C2E68-CA98-7C44-8C2C-5E08A132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69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5EA4F0-7606-AB40-89D9-F96DF8DFA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18DF4AC-B979-9D40-B13E-DA7829DB4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2FA7E-BC93-7643-AB7E-1E2B8DB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91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3B28D7-CC44-014D-A4AB-6EA355ACD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24E2ED-3161-154C-BFAE-BE22E9CC1E4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7"/>
            <a:ext cx="5659108" cy="128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152" y="2988327"/>
            <a:ext cx="4031965" cy="5071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 baseline="0">
                <a:solidFill>
                  <a:schemeClr val="accent6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956BF-3C9B-D947-A555-101AA7615B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3367" y="556774"/>
            <a:ext cx="1441798" cy="3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48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2497E-F3B5-F145-A839-0FF356B36E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2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84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itching Bottom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85B6-F8C2-A949-B691-BE864A9F2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35E9A-508B-644B-ADAF-063F9DFB1B2B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4D8B2-EB1E-A645-8E7A-A5571C0828A7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0A7C2-BECD-9B44-9818-75F87DD1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0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60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368410"/>
            <a:ext cx="8566417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A26B6CC-CF5B-FE4E-BCD3-FF2BA9BA07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7524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578634"/>
            <a:ext cx="4109988" cy="3070221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135718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</p:spTree>
    <p:extLst>
      <p:ext uri="{BB962C8B-B14F-4D97-AF65-F5344CB8AC3E}">
        <p14:creationId xmlns:p14="http://schemas.microsoft.com/office/powerpoint/2010/main" val="129542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Title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61E4DC-EE4C-E54E-870F-25826FCF5F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133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1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811326"/>
            <a:ext cx="4109988" cy="2837529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616C01-24D4-6045-AEE6-661F8CE85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5561" y="1368410"/>
            <a:ext cx="4109989" cy="3671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75452" indent="0">
              <a:buNone/>
              <a:defRPr/>
            </a:lvl2pPr>
            <a:lvl3pPr marL="950903" indent="0">
              <a:buNone/>
              <a:defRPr/>
            </a:lvl3pPr>
            <a:lvl4pPr marL="1426354" indent="0">
              <a:buNone/>
              <a:defRPr/>
            </a:lvl4pPr>
            <a:lvl5pPr marL="1901805" indent="0">
              <a:buNone/>
              <a:defRPr/>
            </a:lvl5pPr>
          </a:lstStyle>
          <a:p>
            <a:pPr lvl="0"/>
            <a:r>
              <a:rPr lang="en-US" dirty="0"/>
              <a:t>Item 2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608C26-8E78-714F-978B-E7F84E2B9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2445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135718"/>
            <a:ext cx="4109988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9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211E823-33DA-2245-A87F-C56275CCC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054DF1-3DF3-A440-93EE-AE2A39848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5562" y="1368410"/>
            <a:ext cx="4109988" cy="3280445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0D7297D-BEEE-ED44-A33B-98005153B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32" y="868781"/>
            <a:ext cx="8566417" cy="2326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60623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6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d DevOps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4B71C-1405-C342-83F9-3B98E5B00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3" y="2659117"/>
            <a:ext cx="1449749" cy="39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4C00F-81AA-B34C-95D4-4F8D39FDBA25}"/>
              </a:ext>
            </a:extLst>
          </p:cNvPr>
          <p:cNvSpPr txBox="1"/>
          <p:nvPr userDrawn="1"/>
        </p:nvSpPr>
        <p:spPr>
          <a:xfrm>
            <a:off x="609866" y="311810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Building Platforms for Digital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609866" y="3864864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8"/>
            <a:ext cx="4106763" cy="8794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F3707-098C-C942-B6D0-722EA71703D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62DB4-7288-7340-A3DF-1A3170F5E3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490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D611A9-7F70-F049-9D79-1184D1E5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9F6F0-73D8-0246-9BB2-3347CD264992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1603635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EB1132-3965-584C-AD2F-03C836C3FA08}"/>
              </a:ext>
            </a:extLst>
          </p:cNvPr>
          <p:cNvSpPr/>
          <p:nvPr userDrawn="1"/>
        </p:nvSpPr>
        <p:spPr>
          <a:xfrm>
            <a:off x="-132588" y="1661025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C20E5C-04EF-B84A-9E26-35FDBA867063}"/>
              </a:ext>
            </a:extLst>
          </p:cNvPr>
          <p:cNvSpPr/>
          <p:nvPr userDrawn="1"/>
        </p:nvSpPr>
        <p:spPr>
          <a:xfrm>
            <a:off x="0" y="155275"/>
            <a:ext cx="457200" cy="83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C044E-4E82-B549-9794-B576C2A1A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9D36FE-B718-F541-97AB-25B58615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A6F1954-3689-CE41-9EFD-3BA383D2C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26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00D85-06A8-824C-8B39-0754471B4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0F0F553-AD82-0341-A072-8A207A078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747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Bottom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FB1617-B81E-9E45-BA59-379F6BAF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6AAAD-AA30-5246-BB47-3073D34DF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D7C2E68-CA98-7C44-8C2C-5E08A1322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997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5EA4F0-7606-AB40-89D9-F96DF8DFA9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18DF4AC-B979-9D40-B13E-DA7829DB42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72FA7E-BC93-7643-AB7E-1E2B8DB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56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itching Top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2497E-F3B5-F145-A839-0FF356B36E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02" y="2381"/>
            <a:ext cx="9144000" cy="51435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45ED12-37CA-6B45-9115-A566EC6523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  <a:prstGeom prst="rect">
            <a:avLst/>
          </a:prstGeo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571500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2pPr>
            <a:lvl3pPr marL="915988" indent="-230188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b="0" i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F8195B-871E-4248-B0EC-F6BDEBB2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363234"/>
            <a:ext cx="8566417" cy="50554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800" b="1" i="0">
                <a:solidFill>
                  <a:srgbClr val="1D1E1E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66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itching Bottom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85B6-F8C2-A949-B691-BE864A9F2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35E9A-508B-644B-ADAF-063F9DFB1B2B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65760" cy="992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4D8B2-EB1E-A645-8E7A-A5571C0828A7}"/>
              </a:ext>
            </a:extLst>
          </p:cNvPr>
          <p:cNvSpPr/>
          <p:nvPr userDrawn="1"/>
        </p:nvSpPr>
        <p:spPr>
          <a:xfrm>
            <a:off x="60385" y="4701396"/>
            <a:ext cx="1009290" cy="444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0A7C2-BECD-9B44-9818-75F87DD1BD63}"/>
              </a:ext>
            </a:extLst>
          </p:cNvPr>
          <p:cNvSpPr/>
          <p:nvPr userDrawn="1"/>
        </p:nvSpPr>
        <p:spPr>
          <a:xfrm>
            <a:off x="8625526" y="4468305"/>
            <a:ext cx="518474" cy="679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2CBBE1-4762-3845-9787-D2B6892E6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24E2ED-3161-154C-BFAE-BE22E9CC1E4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193851-2CF6-C649-8673-8BF0CC53A0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7"/>
            <a:ext cx="5659108" cy="128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5302634-24DE-8543-9679-F1BEE5E21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152" y="2988327"/>
            <a:ext cx="4031965" cy="5071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 baseline="0">
                <a:solidFill>
                  <a:schemeClr val="accent4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956BF-3C9B-D947-A555-101AA7615B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3367" y="556774"/>
            <a:ext cx="1441798" cy="3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4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entless Automatio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4B71C-1405-C342-83F9-3B98E5B00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3" y="2659117"/>
            <a:ext cx="1449749" cy="39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4C00F-81AA-B34C-95D4-4F8D39FDBA25}"/>
              </a:ext>
            </a:extLst>
          </p:cNvPr>
          <p:cNvSpPr txBox="1"/>
          <p:nvPr userDrawn="1"/>
        </p:nvSpPr>
        <p:spPr>
          <a:xfrm>
            <a:off x="609866" y="3118104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Building Platforms for Digital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B8484-DD3F-4940-A469-43189F96EBC1}"/>
              </a:ext>
            </a:extLst>
          </p:cNvPr>
          <p:cNvSpPr txBox="1"/>
          <p:nvPr userDrawn="1"/>
        </p:nvSpPr>
        <p:spPr>
          <a:xfrm>
            <a:off x="609866" y="3864864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thinkahead.com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AC252F6-6402-5B4A-ADEA-A4E884EE0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152" y="1558978"/>
            <a:ext cx="4106763" cy="8794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5F3707-098C-C942-B6D0-722EA71703D9}"/>
              </a:ext>
            </a:extLst>
          </p:cNvPr>
          <p:cNvSpPr/>
          <p:nvPr userDrawn="1"/>
        </p:nvSpPr>
        <p:spPr>
          <a:xfrm>
            <a:off x="-132588" y="1673352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62DB4-7288-7340-A3DF-1A3170F5E3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20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3880" r:id="rId2"/>
    <p:sldLayoutId id="2147483881" r:id="rId3"/>
    <p:sldLayoutId id="2147484030" r:id="rId4"/>
    <p:sldLayoutId id="2147484087" r:id="rId5"/>
    <p:sldLayoutId id="2147484107" r:id="rId6"/>
    <p:sldLayoutId id="2147484108" r:id="rId7"/>
    <p:sldLayoutId id="2147484050" r:id="rId8"/>
    <p:sldLayoutId id="2147484089" r:id="rId9"/>
    <p:sldLayoutId id="2147484110" r:id="rId10"/>
    <p:sldLayoutId id="21474841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1E55D-CF61-4E43-B777-8D6E5450D9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" y="4817016"/>
            <a:ext cx="752362" cy="20633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609316-5BA7-2A4A-8A81-692BE2152DC4}"/>
              </a:ext>
            </a:extLst>
          </p:cNvPr>
          <p:cNvSpPr/>
          <p:nvPr userDrawn="1"/>
        </p:nvSpPr>
        <p:spPr>
          <a:xfrm>
            <a:off x="-132588" y="387407"/>
            <a:ext cx="265176" cy="457200"/>
          </a:xfrm>
          <a:prstGeom prst="roundRect">
            <a:avLst>
              <a:gd name="adj" fmla="val 33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8768080" y="4987248"/>
            <a:ext cx="277921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750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50" b="1" i="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6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4026" r:id="rId2"/>
    <p:sldLayoutId id="2147484112" r:id="rId3"/>
    <p:sldLayoutId id="2147484023" r:id="rId4"/>
    <p:sldLayoutId id="2147484027" r:id="rId5"/>
    <p:sldLayoutId id="2147484024" r:id="rId6"/>
    <p:sldLayoutId id="2147484028" r:id="rId7"/>
    <p:sldLayoutId id="2147484022" r:id="rId8"/>
    <p:sldLayoutId id="2147484029" r:id="rId9"/>
    <p:sldLayoutId id="2147484049" r:id="rId10"/>
    <p:sldLayoutId id="2147484019" r:id="rId11"/>
    <p:sldLayoutId id="2147484006" r:id="rId12"/>
    <p:sldLayoutId id="2147484020" r:id="rId13"/>
    <p:sldLayoutId id="2147484009" r:id="rId14"/>
    <p:sldLayoutId id="2147484021" r:id="rId15"/>
    <p:sldLayoutId id="2147483995" r:id="rId16"/>
    <p:sldLayoutId id="21474840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1E55D-CF61-4E43-B777-8D6E5450D9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" y="4817016"/>
            <a:ext cx="752362" cy="20633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609316-5BA7-2A4A-8A81-692BE2152DC4}"/>
              </a:ext>
            </a:extLst>
          </p:cNvPr>
          <p:cNvSpPr/>
          <p:nvPr userDrawn="1"/>
        </p:nvSpPr>
        <p:spPr>
          <a:xfrm>
            <a:off x="-132588" y="387407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8768080" y="4987248"/>
            <a:ext cx="277921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750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50" b="1" i="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  <p:sldLayoutId id="2147484066" r:id="rId15"/>
    <p:sldLayoutId id="2147484067" r:id="rId16"/>
    <p:sldLayoutId id="214748406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1E55D-CF61-4E43-B777-8D6E5450D9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" y="4817016"/>
            <a:ext cx="752362" cy="20633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609316-5BA7-2A4A-8A81-692BE2152DC4}"/>
              </a:ext>
            </a:extLst>
          </p:cNvPr>
          <p:cNvSpPr/>
          <p:nvPr userDrawn="1"/>
        </p:nvSpPr>
        <p:spPr>
          <a:xfrm>
            <a:off x="-132588" y="387407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8768080" y="4987248"/>
            <a:ext cx="277921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750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50" b="1" i="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9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  <p:sldLayoutId id="21474840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1E55D-CF61-4E43-B777-8D6E5450D97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" y="4817016"/>
            <a:ext cx="752362" cy="20633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609316-5BA7-2A4A-8A81-692BE2152DC4}"/>
              </a:ext>
            </a:extLst>
          </p:cNvPr>
          <p:cNvSpPr/>
          <p:nvPr userDrawn="1"/>
        </p:nvSpPr>
        <p:spPr>
          <a:xfrm>
            <a:off x="-132588" y="387407"/>
            <a:ext cx="265176" cy="457200"/>
          </a:xfrm>
          <a:prstGeom prst="roundRect">
            <a:avLst>
              <a:gd name="adj" fmla="val 3390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8768080" y="4987248"/>
            <a:ext cx="277921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750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50" b="1" i="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9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1E55D-CF61-4E43-B777-8D6E5450D9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" y="4817016"/>
            <a:ext cx="752362" cy="206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C6A726-5D91-584B-9DEF-9BC2D3013786}"/>
              </a:ext>
            </a:extLst>
          </p:cNvPr>
          <p:cNvSpPr txBox="1"/>
          <p:nvPr userDrawn="1"/>
        </p:nvSpPr>
        <p:spPr>
          <a:xfrm>
            <a:off x="8768080" y="4987248"/>
            <a:ext cx="277921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5C38953-DF1F-4041-BA21-EA60F7F9EAC8}" type="slidenum">
              <a:rPr lang="en-US" sz="750" b="1" i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750" b="1" i="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43600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configuration/modul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configuration/modul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registry.terraform.io/" TargetMode="External"/><Relationship Id="rId4" Type="http://schemas.openxmlformats.org/officeDocument/2006/relationships/hyperlink" Target="https://www.terraform.io/docs/modules/index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backends/index.html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onfiguration/functions.html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index.html" TargetMode="External"/><Relationship Id="rId2" Type="http://schemas.openxmlformats.org/officeDocument/2006/relationships/hyperlink" Target="https://www.terraformupandrunning.com/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learn.hashicorp.com/terraform/certification/terraform-associat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ommands/index.html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EBDC7-8B13-2F4D-B8DE-D166197CE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676024" cy="3513137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Terraform Intermediate Level Training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456EB1-97AA-F24E-8A8A-2D171CA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9D39-DB3B-D04F-A989-012F9292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Style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19D2-5993-A648-85B4-6974CAEE3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  <a:p>
            <a:r>
              <a:rPr lang="en-US" dirty="0"/>
              <a:t>Include a ‘terraform’ config block</a:t>
            </a:r>
          </a:p>
          <a:p>
            <a:r>
              <a:rPr lang="en-US" dirty="0"/>
              <a:t>Variable definitions</a:t>
            </a:r>
          </a:p>
          <a:p>
            <a:r>
              <a:rPr lang="en-US" dirty="0"/>
              <a:t>Configuration creation and formatting</a:t>
            </a:r>
          </a:p>
          <a:p>
            <a:r>
              <a:rPr lang="en-US" dirty="0"/>
              <a:t>Comments and README.md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2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784-DDFC-F244-BD5F-618B03F1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887D-44C9-D448-BE4F-3FECEC2774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5116831" cy="3513137"/>
          </a:xfrm>
        </p:spPr>
        <p:txBody>
          <a:bodyPr/>
          <a:lstStyle/>
          <a:p>
            <a:pPr marL="0" indent="0">
              <a:spcBef>
                <a:spcPts val="2000"/>
              </a:spcBef>
              <a:buNone/>
            </a:pPr>
            <a:r>
              <a:rPr lang="en-US" dirty="0"/>
              <a:t>Each configuration folder should typically contain the following files:</a:t>
            </a:r>
          </a:p>
          <a:p>
            <a:pPr marL="0" indent="0">
              <a:spcBef>
                <a:spcPts val="2000"/>
              </a:spcBef>
              <a:buNone/>
            </a:pPr>
            <a:endParaRPr lang="en-US" dirty="0"/>
          </a:p>
          <a:p>
            <a:pPr marL="0" indent="0">
              <a:spcBef>
                <a:spcPts val="2000"/>
              </a:spcBef>
              <a:buNone/>
            </a:pPr>
            <a:r>
              <a:rPr lang="en-US" dirty="0"/>
              <a:t>Not all configuration needs to reside in main.tf. Separate out where it make sense. Example of an S3 module which also requires a large number of resources for KMS and IAM</a:t>
            </a:r>
          </a:p>
          <a:p>
            <a:pPr>
              <a:spcBef>
                <a:spcPts val="2000"/>
              </a:spcBef>
            </a:pPr>
            <a:endParaRPr lang="en-US" dirty="0"/>
          </a:p>
          <a:p>
            <a:pPr>
              <a:spcBef>
                <a:spcPts val="2000"/>
              </a:spcBef>
            </a:pPr>
            <a:endParaRPr lang="en-US" dirty="0"/>
          </a:p>
          <a:p>
            <a:pPr>
              <a:spcBef>
                <a:spcPts val="2000"/>
              </a:spcBef>
            </a:pPr>
            <a:endParaRPr lang="en-US" dirty="0"/>
          </a:p>
          <a:p>
            <a:pPr>
              <a:spcBef>
                <a:spcPts val="2000"/>
              </a:spcBef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7AE8BB-3D71-B34F-BD3D-DE2EDA050EEA}"/>
              </a:ext>
            </a:extLst>
          </p:cNvPr>
          <p:cNvGrpSpPr/>
          <p:nvPr/>
        </p:nvGrpSpPr>
        <p:grpSpPr>
          <a:xfrm>
            <a:off x="5866566" y="1135718"/>
            <a:ext cx="2978983" cy="3091380"/>
            <a:chOff x="5866564" y="1668519"/>
            <a:chExt cx="2978983" cy="2619859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0078E35-2D65-5748-BA42-0916061E3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6564" y="1668519"/>
              <a:ext cx="2978983" cy="1104093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126C1C-FD1A-2E48-A8BF-36C5B3B8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6564" y="2998834"/>
              <a:ext cx="2978983" cy="128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5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49F4-E802-9A47-B565-7952DE48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Config Block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8B6E-FF96-BE4F-B868-41A22C8AB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91440"/>
          <a:lstStyle/>
          <a:p>
            <a:pPr marL="0" indent="0" algn="ctr">
              <a:buNone/>
            </a:pPr>
            <a:r>
              <a:rPr lang="en-US" sz="2000" dirty="0"/>
              <a:t>Always a good idea to specify the terraform versions your code supports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3C0DC-3686-E94B-BCDA-42687C16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5" y="1638538"/>
            <a:ext cx="4348939" cy="12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1E27-92BD-DD49-82FA-2075CA92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9F70-1904-624B-A495-142653EDEF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835478" cy="3513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 definitions should include, in this order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Type</a:t>
            </a:r>
          </a:p>
          <a:p>
            <a:r>
              <a:rPr lang="en-US" dirty="0"/>
              <a:t>Default (Optional)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Good rule of thumb to separate required variables from optional variables 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197008-E4E5-8647-AC67-580A868F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79841"/>
            <a:ext cx="3822525" cy="38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99E6-F0B6-304D-9F43-9640B4FF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Creation and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23C3-4012-7A44-B3AF-ECF489183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994533"/>
          </a:xfrm>
        </p:spPr>
        <p:txBody>
          <a:bodyPr/>
          <a:lstStyle/>
          <a:p>
            <a:r>
              <a:rPr lang="en-US" dirty="0"/>
              <a:t>Use underscore ’_’ instead of hyphen in configuration names</a:t>
            </a:r>
          </a:p>
          <a:p>
            <a:r>
              <a:rPr lang="en-US" dirty="0"/>
              <a:t>Use ‘terraform fmt’ on config files. Example :-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57E1B56-FDD2-0B45-A1D8-42C4DF56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66639"/>
            <a:ext cx="3655092" cy="1816712"/>
          </a:xfrm>
          <a:prstGeom prst="rect">
            <a:avLst/>
          </a:prstGeom>
        </p:spPr>
      </p:pic>
      <p:pic>
        <p:nvPicPr>
          <p:cNvPr id="7" name="Picture 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3C93EE10-D01A-D34E-A1FE-D6AADCAF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56" y="2672452"/>
            <a:ext cx="3431576" cy="1810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777630-7152-F64D-9910-88A9344A0D66}"/>
              </a:ext>
            </a:extLst>
          </p:cNvPr>
          <p:cNvSpPr txBox="1"/>
          <p:nvPr/>
        </p:nvSpPr>
        <p:spPr>
          <a:xfrm>
            <a:off x="1998378" y="2297307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Before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4F799-17F2-0546-BDB8-B7911A02A7AC}"/>
              </a:ext>
            </a:extLst>
          </p:cNvPr>
          <p:cNvSpPr txBox="1"/>
          <p:nvPr/>
        </p:nvSpPr>
        <p:spPr>
          <a:xfrm>
            <a:off x="5812908" y="229730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294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F62-0D4F-6341-AB6F-571D2884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and README.md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2C1D-D7B3-854E-9E55-6AD6BA893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600200"/>
            <a:ext cx="4795284" cy="3048655"/>
          </a:xfrm>
        </p:spPr>
        <p:txBody>
          <a:bodyPr anchor="ctr"/>
          <a:lstStyle/>
          <a:p>
            <a:r>
              <a:rPr lang="en-US" dirty="0"/>
              <a:t>Include short comment for config blocks to give high level summary of its purpose </a:t>
            </a:r>
          </a:p>
          <a:p>
            <a:r>
              <a:rPr lang="en-US" dirty="0"/>
              <a:t>Provide links to providers</a:t>
            </a:r>
          </a:p>
          <a:p>
            <a:r>
              <a:rPr lang="en-US" dirty="0"/>
              <a:t>Some configurations are more complex that others and could use better commenting. Up to user’s digression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4813A-ED25-3646-93FF-DF8539F5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023" y="1209933"/>
            <a:ext cx="3350864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3875-4AD5-9142-A10D-1B939886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94" y="363234"/>
            <a:ext cx="8566417" cy="505547"/>
          </a:xfrm>
        </p:spPr>
        <p:txBody>
          <a:bodyPr/>
          <a:lstStyle/>
          <a:p>
            <a:r>
              <a:rPr lang="en-US" dirty="0"/>
              <a:t>Comments and README.md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8ACD-2FDF-E640-8F7D-0058FFB51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3954937" cy="3513137"/>
          </a:xfrm>
        </p:spPr>
        <p:txBody>
          <a:bodyPr anchor="ctr"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3DD75-3D50-5F4B-AEBA-7C550F81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72" y="1091466"/>
            <a:ext cx="4216155" cy="360164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0678C-C4AC-D24E-A2E4-7191B935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9" y="1967946"/>
            <a:ext cx="3585541" cy="2725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A862E-51D5-8D4A-B0E9-0F2A8F10A143}"/>
              </a:ext>
            </a:extLst>
          </p:cNvPr>
          <p:cNvSpPr txBox="1"/>
          <p:nvPr/>
        </p:nvSpPr>
        <p:spPr>
          <a:xfrm>
            <a:off x="561265" y="128048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Commented vs uncommented..</a:t>
            </a:r>
          </a:p>
        </p:txBody>
      </p:sp>
    </p:spTree>
    <p:extLst>
      <p:ext uri="{BB962C8B-B14F-4D97-AF65-F5344CB8AC3E}">
        <p14:creationId xmlns:p14="http://schemas.microsoft.com/office/powerpoint/2010/main" val="66168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BA0B-A8F0-9744-A849-2ECC59DE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6A4FF-5B4D-3246-A974-6F734910E3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F650B-B07B-2D4F-84BC-34D8929C21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8D4-F445-B542-987C-A4E3553E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57EF-287F-D246-8238-CEAA8B05E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25779"/>
            <a:ext cx="8566417" cy="3513137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1600" dirty="0"/>
              <a:t>What is a Module?</a:t>
            </a:r>
          </a:p>
          <a:p>
            <a:pPr lvl="1">
              <a:spcBef>
                <a:spcPts val="900"/>
              </a:spcBef>
            </a:pPr>
            <a:r>
              <a:rPr lang="en-US" sz="1200" dirty="0"/>
              <a:t>A module is a container for multiple resources that are used together</a:t>
            </a:r>
          </a:p>
          <a:p>
            <a:pPr lvl="1">
              <a:spcBef>
                <a:spcPts val="900"/>
              </a:spcBef>
            </a:pPr>
            <a:r>
              <a:rPr lang="en-US" sz="1200" dirty="0"/>
              <a:t>Think of them along the same lines as a function in regular programming language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Every Terraform config has at least one module, known as the root module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Modules are sourced and installed during </a:t>
            </a:r>
            <a:r>
              <a:rPr lang="en-US" sz="1600" b="1" i="1" dirty="0"/>
              <a:t>terraform init</a:t>
            </a:r>
            <a:r>
              <a:rPr lang="en-US" sz="1600" dirty="0"/>
              <a:t>. Therefore terraform init must be re-run to pickup any updates to a module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Modules can call other modules, typically referred to as child modules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Modules are called from within other modules using module blocks</a:t>
            </a:r>
          </a:p>
          <a:p>
            <a:pPr>
              <a:spcBef>
                <a:spcPts val="900"/>
              </a:spcBef>
            </a:pPr>
            <a:r>
              <a:rPr lang="en-US" sz="1600" dirty="0"/>
              <a:t>A particular module instance can be instantiated multiple times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hlinkClick r:id="rId3"/>
              </a:rPr>
              <a:t>https://www.terraform.io/docs/configuration/modules.html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12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35873-724F-2A43-896C-491C1EA20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5147632" cy="3513137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Resource modules:</a:t>
            </a:r>
          </a:p>
          <a:p>
            <a:r>
              <a:rPr lang="en-US" sz="1400" dirty="0"/>
              <a:t>Create resources, e.g. an ec2 instance</a:t>
            </a:r>
          </a:p>
          <a:p>
            <a:r>
              <a:rPr lang="en-US" sz="1400" dirty="0"/>
              <a:t>Few relations to other modules (usually)</a:t>
            </a:r>
          </a:p>
          <a:p>
            <a:r>
              <a:rPr lang="en-US" sz="1400" dirty="0"/>
              <a:t>Very flexible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400" b="1" dirty="0"/>
              <a:t>Infrastructure modules:</a:t>
            </a:r>
          </a:p>
          <a:p>
            <a:r>
              <a:rPr lang="en-US" sz="1400" dirty="0"/>
              <a:t>Grouping of resources which comprise an application for example</a:t>
            </a:r>
          </a:p>
          <a:p>
            <a:r>
              <a:rPr lang="en-US" sz="1400" dirty="0"/>
              <a:t>Use specific version of resource modules</a:t>
            </a:r>
          </a:p>
          <a:p>
            <a:r>
              <a:rPr lang="en-US" sz="1400" dirty="0"/>
              <a:t>Enforce Company-wide standards (e.g., tags, names, etc)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400" b="1" dirty="0"/>
              <a:t>Composition:</a:t>
            </a:r>
          </a:p>
          <a:p>
            <a:r>
              <a:rPr lang="en-US" sz="1400" dirty="0"/>
              <a:t>Use specific version of infrastructure or resource modules</a:t>
            </a:r>
          </a:p>
          <a:p>
            <a:r>
              <a:rPr lang="en-US" sz="1400" dirty="0"/>
              <a:t>Provide all the values for region, environment, module, etc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3EBB-A71D-AE4F-9B0E-E9EAE485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Terraform Modules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68AAF5-932A-EA45-B9FE-A220D9D545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38800" y="1270000"/>
            <a:ext cx="3505200" cy="3105150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87EABA-A3C9-6646-A0DD-3770D2D7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66" y="1135717"/>
            <a:ext cx="3299791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15D8AB-C5F8-7F40-93BD-E2B9BE63D3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6E6C6-2E72-3E43-8F8C-832B78E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452F-838D-2042-AA41-E2944372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4E13-BA52-C542-8DFD-E350994582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Easy way to abstract common blocks of configuration into reusable infrastructure elements, which help</a:t>
            </a:r>
          </a:p>
          <a:p>
            <a:pPr lvl="1"/>
            <a:r>
              <a:rPr lang="en-US" dirty="0"/>
              <a:t>Reduce duplication</a:t>
            </a:r>
          </a:p>
          <a:p>
            <a:pPr lvl="1"/>
            <a:r>
              <a:rPr lang="en-US" dirty="0"/>
              <a:t>Enable isolation</a:t>
            </a:r>
          </a:p>
          <a:p>
            <a:pPr lvl="1"/>
            <a:r>
              <a:rPr lang="en-US" dirty="0"/>
              <a:t>Enhance testability</a:t>
            </a:r>
          </a:p>
          <a:p>
            <a:r>
              <a:rPr lang="en-US" dirty="0"/>
              <a:t>Reduces maintenance and makes management of infrastructure more efficient</a:t>
            </a:r>
          </a:p>
          <a:p>
            <a:r>
              <a:rPr lang="en-US" dirty="0"/>
              <a:t>Configuration is generally easier to read and understand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1CA2-80A7-904F-B508-360932B5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Sourcing a Module</a:t>
            </a:r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01306B-5ABE-314B-8D66-718600A38E5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527425"/>
            <a:ext cx="4603750" cy="114141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A643C86-1577-8848-A408-F2FC294E1AB4}"/>
              </a:ext>
            </a:extLst>
          </p:cNvPr>
          <p:cNvGrpSpPr/>
          <p:nvPr/>
        </p:nvGrpSpPr>
        <p:grpSpPr>
          <a:xfrm>
            <a:off x="324816" y="1041401"/>
            <a:ext cx="6429518" cy="2358340"/>
            <a:chOff x="3490542" y="1631708"/>
            <a:chExt cx="4273290" cy="911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0F42F9-7FCE-484E-941A-FE688276FFC1}"/>
                </a:ext>
              </a:extLst>
            </p:cNvPr>
            <p:cNvSpPr txBox="1"/>
            <p:nvPr/>
          </p:nvSpPr>
          <p:spPr>
            <a:xfrm>
              <a:off x="3490542" y="2290901"/>
              <a:ext cx="4273290" cy="25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Sourcing a module from a Version Control repository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54C7C5-19DA-4444-8A41-22222845845C}"/>
                </a:ext>
              </a:extLst>
            </p:cNvPr>
            <p:cNvSpPr txBox="1"/>
            <p:nvPr/>
          </p:nvSpPr>
          <p:spPr>
            <a:xfrm>
              <a:off x="3490542" y="1631708"/>
              <a:ext cx="2091620" cy="25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Sourcing a local module:</a:t>
              </a:r>
            </a:p>
          </p:txBody>
        </p:sp>
        <p:pic>
          <p:nvPicPr>
            <p:cNvPr id="11" name="Picture 10" descr="A screen shot of a social media post&#10;&#10;Description automatically generated">
              <a:extLst>
                <a:ext uri="{FF2B5EF4-FFF2-40B4-BE49-F238E27FC236}">
                  <a16:creationId xmlns:a16="http://schemas.microsoft.com/office/drawing/2014/main" id="{8E2B3309-29F5-BB43-819E-D22E03AB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208" y="1803965"/>
              <a:ext cx="3556086" cy="374185"/>
            </a:xfrm>
            <a:prstGeom prst="rect">
              <a:avLst/>
            </a:prstGeom>
          </p:spPr>
        </p:pic>
      </p:grpSp>
      <p:pic>
        <p:nvPicPr>
          <p:cNvPr id="10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35AF56-9755-F745-99AC-472D6159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8" y="3149013"/>
            <a:ext cx="5350425" cy="13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7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EA3D-9E76-2447-9FEE-DE373F0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23981-67A4-B047-A8B8-555634A386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Repositories should generally be private</a:t>
            </a:r>
          </a:p>
          <a:p>
            <a:r>
              <a:rPr lang="en-US" dirty="0"/>
              <a:t>Always recommended to use SSH over HPPTS when sourcing a module as it avoids having to pass tokens which would be necessary for authentication with HTTPS. Instead Keys can be used with SSH</a:t>
            </a:r>
          </a:p>
        </p:txBody>
      </p:sp>
    </p:spTree>
    <p:extLst>
      <p:ext uri="{BB962C8B-B14F-4D97-AF65-F5344CB8AC3E}">
        <p14:creationId xmlns:p14="http://schemas.microsoft.com/office/powerpoint/2010/main" val="8803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4E1D-599C-574E-A31E-F0A512C8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Module Output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88F90-2FEB-BF4F-9DD8-ADF5753E9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Values from the child module can be accessed by the calling module by defining and exporting module outputs in the child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black and red text&#10;&#10;Description automatically generated">
            <a:extLst>
              <a:ext uri="{FF2B5EF4-FFF2-40B4-BE49-F238E27FC236}">
                <a16:creationId xmlns:a16="http://schemas.microsoft.com/office/drawing/2014/main" id="{6AEDD5C4-90CC-2945-810E-B2FA981A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23" y="3680046"/>
            <a:ext cx="4104327" cy="955058"/>
          </a:xfrm>
          <a:prstGeom prst="rect">
            <a:avLst/>
          </a:prstGeom>
        </p:spPr>
      </p:pic>
      <p:pic>
        <p:nvPicPr>
          <p:cNvPr id="10" name="Picture 9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AEA2A74-17CA-BF45-A5DF-2D5029FA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23" y="2199985"/>
            <a:ext cx="4104327" cy="1056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CE32C8-34FC-D546-8C24-C8C1CACD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199265"/>
            <a:ext cx="3265300" cy="24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281C-7686-504B-83A3-4F87B44A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Modules –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F2A7C-FB13-6B43-877B-F592FF891C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the module – </a:t>
            </a:r>
            <a:r>
              <a:rPr lang="en-US" b="1" i="1" dirty="0"/>
              <a:t>terraform-&lt;provider&gt;-&lt;name&gt;</a:t>
            </a:r>
          </a:p>
          <a:p>
            <a:r>
              <a:rPr lang="en-US" dirty="0"/>
              <a:t>Each module should be stored in its own VCS repository</a:t>
            </a:r>
          </a:p>
          <a:p>
            <a:r>
              <a:rPr lang="en-US" dirty="0"/>
              <a:t>Determining inputs and outputs</a:t>
            </a:r>
          </a:p>
          <a:p>
            <a:r>
              <a:rPr lang="en-US" dirty="0"/>
              <a:t>Always include a </a:t>
            </a:r>
            <a:r>
              <a:rPr lang="en-US" b="1" dirty="0"/>
              <a:t>README.md</a:t>
            </a:r>
          </a:p>
          <a:p>
            <a:pPr lvl="1"/>
            <a:r>
              <a:rPr lang="en-US" dirty="0"/>
              <a:t>Description</a:t>
            </a:r>
          </a:p>
          <a:p>
            <a:pPr lvl="1"/>
            <a:r>
              <a:rPr lang="en-US" dirty="0"/>
              <a:t>Usage 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pPr lvl="1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33739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CBE1-5BCC-874B-9CB6-E0556D71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Modules – Rules of Thumb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4D2B-4448-AC47-BB79-2EF6513B7C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2300"/>
              </a:spcBef>
            </a:pPr>
            <a:r>
              <a:rPr lang="en-US" dirty="0"/>
              <a:t>Separate out configuration into multiple files if it makes sense (not everything needs to be in main.tf)</a:t>
            </a:r>
          </a:p>
          <a:p>
            <a:pPr>
              <a:spcBef>
                <a:spcPts val="2300"/>
              </a:spcBef>
            </a:pPr>
            <a:r>
              <a:rPr lang="en-US" dirty="0"/>
              <a:t>Run </a:t>
            </a:r>
            <a:r>
              <a:rPr lang="en-US" b="1" i="1" dirty="0"/>
              <a:t>terraform fmt</a:t>
            </a:r>
            <a:r>
              <a:rPr lang="en-US" dirty="0"/>
              <a:t> at the very least before final commit</a:t>
            </a:r>
          </a:p>
          <a:p>
            <a:pPr>
              <a:spcBef>
                <a:spcPts val="2300"/>
              </a:spcBef>
            </a:pPr>
            <a:r>
              <a:rPr lang="en-US" dirty="0"/>
              <a:t>Tag modules using Symantec Version</a:t>
            </a:r>
          </a:p>
          <a:p>
            <a:pPr marL="342900" lvl="1" indent="0">
              <a:spcBef>
                <a:spcPts val="1200"/>
              </a:spcBef>
              <a:buNone/>
            </a:pPr>
            <a:r>
              <a:rPr lang="en-US" b="1" i="1" dirty="0"/>
              <a:t>	</a:t>
            </a:r>
            <a:r>
              <a:rPr lang="en-US" b="1" dirty="0"/>
              <a:t>v&lt;major_release&gt;.&lt;minor_release&gt;.&lt;patch&gt;</a:t>
            </a:r>
            <a:endParaRPr lang="en-US" b="1" dirty="0">
              <a:highlight>
                <a:srgbClr val="C0C0C0"/>
              </a:highlight>
            </a:endParaRPr>
          </a:p>
          <a:p>
            <a:pPr>
              <a:spcBef>
                <a:spcPts val="2300"/>
              </a:spcBef>
            </a:pPr>
            <a:r>
              <a:rPr lang="en-US" dirty="0"/>
              <a:t>No provider references in modules!</a:t>
            </a:r>
          </a:p>
          <a:p>
            <a:pPr marL="0" indent="0">
              <a:spcBef>
                <a:spcPts val="23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70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A8CA-9876-374F-A551-83E774E9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CD01-21A6-EF49-BF8C-50533C635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Hashicorp’s official documentation</a:t>
            </a:r>
          </a:p>
          <a:p>
            <a:pPr lvl="1"/>
            <a:r>
              <a:rPr lang="en-US" dirty="0"/>
              <a:t>Modules general</a:t>
            </a:r>
            <a:br>
              <a:rPr lang="en-US" dirty="0"/>
            </a:br>
            <a:r>
              <a:rPr lang="en-US" dirty="0">
                <a:hlinkClick r:id="rId3"/>
              </a:rPr>
              <a:t>https://www.terraform.io/docs/configuration/modules.html</a:t>
            </a:r>
            <a:endParaRPr lang="en-US" dirty="0"/>
          </a:p>
          <a:p>
            <a:pPr lvl="1"/>
            <a:r>
              <a:rPr lang="en-US" dirty="0"/>
              <a:t>Creating modules</a:t>
            </a:r>
            <a:br>
              <a:rPr lang="en-US" dirty="0"/>
            </a:br>
            <a:r>
              <a:rPr lang="en-US" dirty="0">
                <a:hlinkClick r:id="rId4"/>
              </a:rPr>
              <a:t>https://www.terraform.io/docs/modules/index.html</a:t>
            </a:r>
            <a:endParaRPr lang="en-US" dirty="0"/>
          </a:p>
          <a:p>
            <a:pPr marL="0" indent="0">
              <a:spcBef>
                <a:spcPts val="2300"/>
              </a:spcBef>
              <a:buNone/>
            </a:pPr>
            <a:r>
              <a:rPr lang="en-US" b="1" dirty="0"/>
              <a:t>Hashicorp’s Terraform Module Registry</a:t>
            </a:r>
          </a:p>
          <a:p>
            <a:pPr lvl="1"/>
            <a:r>
              <a:rPr lang="en-US" dirty="0">
                <a:hlinkClick r:id="rId5"/>
              </a:rPr>
              <a:t>https://registry.terraform.io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4391-465B-874B-BB14-519B12A9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42C4E-B39D-4B49-BEB1-A8FB8F611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Modules Lab</a:t>
            </a:r>
          </a:p>
        </p:txBody>
      </p:sp>
    </p:spTree>
    <p:extLst>
      <p:ext uri="{BB962C8B-B14F-4D97-AF65-F5344CB8AC3E}">
        <p14:creationId xmlns:p14="http://schemas.microsoft.com/office/powerpoint/2010/main" val="8059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9969-A0F8-9849-893E-FF7455C5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89E22-82A6-4048-87FF-F91E24A9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Remote State</a:t>
            </a:r>
          </a:p>
        </p:txBody>
      </p:sp>
    </p:spTree>
    <p:extLst>
      <p:ext uri="{BB962C8B-B14F-4D97-AF65-F5344CB8AC3E}">
        <p14:creationId xmlns:p14="http://schemas.microsoft.com/office/powerpoint/2010/main" val="27294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CB77-D01B-6943-BA15-C58A0E0F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95C1-4FE6-8B46-8AAB-5F44D41C0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State is stored remotely as opposed to locally which is the default</a:t>
            </a:r>
          </a:p>
          <a:p>
            <a:r>
              <a:rPr lang="en-US" dirty="0"/>
              <a:t>Supports working in teams</a:t>
            </a:r>
          </a:p>
          <a:p>
            <a:pPr lvl="1"/>
            <a:r>
              <a:rPr lang="en-US" dirty="0"/>
              <a:t>With remote state, Terraform writes the state data to a remote data store, which can then be shared between all members of a team.</a:t>
            </a:r>
          </a:p>
          <a:p>
            <a:r>
              <a:rPr lang="en-US" dirty="0"/>
              <a:t>Provides better security</a:t>
            </a:r>
          </a:p>
          <a:p>
            <a:pPr lvl="1"/>
            <a:r>
              <a:rPr lang="en-US" dirty="0"/>
              <a:t>Most backends provide encryption at rest and are highly available</a:t>
            </a:r>
          </a:p>
          <a:p>
            <a:r>
              <a:rPr lang="en-US" dirty="0"/>
              <a:t>Backend options</a:t>
            </a:r>
          </a:p>
          <a:p>
            <a:pPr lvl="1"/>
            <a:r>
              <a:rPr lang="en-US" dirty="0"/>
              <a:t>Terraform supports storing state in Terraform Enterprise, Consul, Amazon S3, Azure Blob storage and more</a:t>
            </a:r>
          </a:p>
          <a:p>
            <a:r>
              <a:rPr lang="en-US" dirty="0">
                <a:hlinkClick r:id="rId2"/>
              </a:rPr>
              <a:t>https://www.terraform.io/docs/backends/index.html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5F10-7B8D-D348-8C12-EA5F834D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ABD9-AE88-1246-988C-F7DAF3161E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Follow on from Terraform 101 training which covers basic concepts</a:t>
            </a:r>
          </a:p>
          <a:p>
            <a:r>
              <a:rPr lang="en-US" dirty="0"/>
              <a:t>Directed at individuals with intermediate level experience</a:t>
            </a:r>
          </a:p>
          <a:p>
            <a:r>
              <a:rPr lang="en-US" dirty="0"/>
              <a:t>Attempts to cover topics relevant to project work</a:t>
            </a:r>
          </a:p>
          <a:p>
            <a:r>
              <a:rPr lang="en-US" dirty="0"/>
              <a:t>Also touch on topics required for certification exam</a:t>
            </a:r>
          </a:p>
          <a:p>
            <a:endParaRPr lang="en-US" dirty="0"/>
          </a:p>
          <a:p>
            <a:r>
              <a:rPr lang="en-US" dirty="0"/>
              <a:t>Lab repository located at:</a:t>
            </a:r>
          </a:p>
          <a:p>
            <a:pPr marL="342900" lvl="1" indent="0">
              <a:buNone/>
            </a:pPr>
            <a:r>
              <a:rPr lang="en-US" dirty="0" err="1"/>
              <a:t>git@github.com:AHEAD-Labs</a:t>
            </a:r>
            <a:r>
              <a:rPr lang="en-US" dirty="0"/>
              <a:t>/terraform-training-</a:t>
            </a:r>
            <a:r>
              <a:rPr lang="en-US" dirty="0" err="1"/>
              <a:t>intermediate.git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6FE291-2636-3644-BBB7-53BF226AB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What’s this training all about?</a:t>
            </a:r>
          </a:p>
        </p:txBody>
      </p:sp>
    </p:spTree>
    <p:extLst>
      <p:ext uri="{BB962C8B-B14F-4D97-AF65-F5344CB8AC3E}">
        <p14:creationId xmlns:p14="http://schemas.microsoft.com/office/powerpoint/2010/main" val="30326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0D66-1668-3942-8E9B-E2A76A08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Remote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4F22-01F5-284F-B9EE-BB958A5B7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Each backend has different configuration requirements</a:t>
            </a:r>
          </a:p>
          <a:p>
            <a:r>
              <a:rPr lang="en-US" dirty="0"/>
              <a:t>Accessed via the </a:t>
            </a:r>
            <a:r>
              <a:rPr lang="en-US" b="1" i="1" dirty="0"/>
              <a:t>terraform_remote_state</a:t>
            </a:r>
            <a:r>
              <a:rPr lang="en-US" dirty="0"/>
              <a:t> data source</a:t>
            </a:r>
          </a:p>
          <a:p>
            <a:pPr lvl="1"/>
            <a:r>
              <a:rPr lang="en-US" dirty="0"/>
              <a:t>Read-Only access to the state file</a:t>
            </a:r>
          </a:p>
          <a:p>
            <a:pPr lvl="1"/>
            <a:r>
              <a:rPr lang="en-US" dirty="0"/>
              <a:t>Attributes are made available by configuring </a:t>
            </a:r>
            <a:r>
              <a:rPr lang="en-US" b="1" i="1" dirty="0"/>
              <a:t>outputs</a:t>
            </a:r>
            <a:r>
              <a:rPr lang="en-US" dirty="0"/>
              <a:t> for them in the states originating configuration </a:t>
            </a:r>
          </a:p>
          <a:p>
            <a:r>
              <a:rPr lang="en-US" dirty="0"/>
              <a:t>Let’s take a look at a couple of examples..</a:t>
            </a:r>
          </a:p>
        </p:txBody>
      </p:sp>
    </p:spTree>
    <p:extLst>
      <p:ext uri="{BB962C8B-B14F-4D97-AF65-F5344CB8AC3E}">
        <p14:creationId xmlns:p14="http://schemas.microsoft.com/office/powerpoint/2010/main" val="2220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0C51-A83F-6445-9674-367443A7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Cloud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6E21-78A7-624D-9A87-9290035D52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3936851" cy="35131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Here we access a remote state file in Terraform Cloud by providing specific information such as :-</a:t>
            </a:r>
          </a:p>
          <a:p>
            <a:r>
              <a:rPr lang="en-US" dirty="0"/>
              <a:t>Terraform Cloud URL</a:t>
            </a:r>
          </a:p>
          <a:p>
            <a:r>
              <a:rPr lang="en-US" dirty="0"/>
              <a:t>Relevant Organization</a:t>
            </a:r>
          </a:p>
          <a:p>
            <a:r>
              <a:rPr lang="en-US" dirty="0"/>
              <a:t>Relevant Workspace</a:t>
            </a:r>
          </a:p>
          <a:p>
            <a:pPr marL="0" indent="0">
              <a:buNone/>
            </a:pPr>
            <a:r>
              <a:rPr lang="en-US" dirty="0"/>
              <a:t>Creds can be stored in a configuration file (</a:t>
            </a:r>
            <a:r>
              <a:rPr lang="en-US" i="1" dirty="0"/>
              <a:t>terraform.rc</a:t>
            </a:r>
            <a:r>
              <a:rPr lang="en-US" dirty="0"/>
              <a:t>) to avoid having to specify in the configuration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20E4E-5EEE-884A-8FFE-FA7ACF05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51" y="1390325"/>
            <a:ext cx="4508799" cy="30236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4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4389-E2CF-2848-9F91-122329CB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State in Terraform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E412-FE1A-E748-BC90-BD735BA1F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4103013" cy="3513137"/>
          </a:xfrm>
        </p:spPr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Similar configuration options to the backend setup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Access a state output using the following syntax:-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4B177-CDE4-C14E-B308-396AF2E2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528" y="1346286"/>
            <a:ext cx="4152022" cy="2127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47F88-5106-C643-B610-29B81FE4760B}"/>
              </a:ext>
            </a:extLst>
          </p:cNvPr>
          <p:cNvSpPr txBox="1"/>
          <p:nvPr/>
        </p:nvSpPr>
        <p:spPr>
          <a:xfrm>
            <a:off x="499629" y="4213654"/>
            <a:ext cx="8144742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i="1" dirty="0"/>
              <a:t>data.terraform_remote_state.&lt;name&gt;.outputs.&lt;output_name&gt;</a:t>
            </a:r>
          </a:p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0653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F8F-3E2F-9748-9908-39509F6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C68E-EB69-C742-BC7C-CA7393AE67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4621537" cy="351313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Very popular option for open source users.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Prerequisites</a:t>
            </a:r>
          </a:p>
          <a:p>
            <a:r>
              <a:rPr lang="en-US" sz="1400" dirty="0"/>
              <a:t>Requires S3 bucket for state file storage</a:t>
            </a:r>
          </a:p>
          <a:p>
            <a:r>
              <a:rPr lang="en-US" sz="1400" dirty="0"/>
              <a:t>DynamoDB table for state file locking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Configuration requires</a:t>
            </a:r>
          </a:p>
          <a:p>
            <a:r>
              <a:rPr lang="en-US" sz="1400" dirty="0"/>
              <a:t>Bucket name (universally unique)</a:t>
            </a:r>
          </a:p>
          <a:p>
            <a:r>
              <a:rPr lang="en-US" sz="1400" dirty="0"/>
              <a:t>Location of state file in bucket (key)</a:t>
            </a:r>
          </a:p>
          <a:p>
            <a:r>
              <a:rPr lang="en-US" sz="1400" dirty="0"/>
              <a:t>Region</a:t>
            </a:r>
          </a:p>
          <a:p>
            <a:r>
              <a:rPr lang="en-US" sz="1400" dirty="0"/>
              <a:t>Access keys can be stored in AWS credentials file to avoid having to specify in the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59E7E-5264-674C-96E2-14227FBB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70" y="1371600"/>
            <a:ext cx="3944880" cy="2338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37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EEFB-1374-A84C-A79E-57AFDDC8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State in 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541E-5036-6E42-8B80-77077AB99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4292867" cy="3513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Again, similar to the backend configuration, the remote state configuration block looks for the same information when defining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4FCA-2FC4-1A4C-85C9-88F55B65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55046"/>
            <a:ext cx="3958447" cy="1733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6A217C-D478-D749-A92A-8EAF85D34532}"/>
              </a:ext>
            </a:extLst>
          </p:cNvPr>
          <p:cNvGrpSpPr/>
          <p:nvPr/>
        </p:nvGrpSpPr>
        <p:grpSpPr>
          <a:xfrm>
            <a:off x="1660741" y="3361639"/>
            <a:ext cx="5822519" cy="1282482"/>
            <a:chOff x="2834264" y="3361639"/>
            <a:chExt cx="5822519" cy="12824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48CF84-0794-F547-AC9C-14BF457574AA}"/>
                </a:ext>
              </a:extLst>
            </p:cNvPr>
            <p:cNvSpPr txBox="1"/>
            <p:nvPr/>
          </p:nvSpPr>
          <p:spPr>
            <a:xfrm>
              <a:off x="2834264" y="3361639"/>
              <a:ext cx="5822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Example configuration using a remote state data output</a:t>
              </a:r>
            </a:p>
          </p:txBody>
        </p:sp>
        <p:pic>
          <p:nvPicPr>
            <p:cNvPr id="7" name="Picture 6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9F491E1D-50D4-7B4A-8A3C-097DBA56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866" y="3789133"/>
              <a:ext cx="5427314" cy="8549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265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B59E-61C0-7E46-8581-55DD72FB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3D512-54B7-E247-AF4A-133220D65F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Remote State 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DD07B-673A-3143-99D8-5E1B7067A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58E1-83D7-7149-8928-265E4B76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5B851-5841-F94C-B5A4-DE15ABE4D0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Built-In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2BFEF-3A6F-5E43-8925-7B169D1C87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F961-66A3-334B-AA02-3A2E3434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Build-In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B623-973D-B24B-BF24-AE3E7B925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unsung hero of terraform configuration</a:t>
            </a:r>
          </a:p>
          <a:p>
            <a:r>
              <a:rPr lang="en-US" dirty="0"/>
              <a:t>Terraform does not support user-defined functions, so only the built-in functions are available for use</a:t>
            </a:r>
          </a:p>
          <a:p>
            <a:r>
              <a:rPr lang="en-US" dirty="0"/>
              <a:t>You can experiment with the behavior of Terraforms built-in functions from the Terraform expression console by running the </a:t>
            </a:r>
            <a:r>
              <a:rPr lang="en-US" b="1" i="1" dirty="0"/>
              <a:t>terraform console</a:t>
            </a:r>
            <a:r>
              <a:rPr lang="en-US" dirty="0"/>
              <a:t> command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www.terraform.io</a:t>
            </a:r>
            <a:r>
              <a:rPr lang="en-US" dirty="0">
                <a:hlinkClick r:id="rId2"/>
              </a:rPr>
              <a:t>/docs/configuration/</a:t>
            </a:r>
            <a:r>
              <a:rPr lang="en-US" dirty="0" err="1">
                <a:hlinkClick r:id="rId2"/>
              </a:rPr>
              <a:t>functions.html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2CF1-8CB7-094C-AFC8-8D939375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5400-75E4-3140-A82E-3E5C4B236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Terraform provides close to 100 built in functions grouped into the following categories: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F77D4-E51B-2449-AE1B-86AB887EE368}"/>
              </a:ext>
            </a:extLst>
          </p:cNvPr>
          <p:cNvSpPr txBox="1"/>
          <p:nvPr/>
        </p:nvSpPr>
        <p:spPr>
          <a:xfrm>
            <a:off x="279134" y="1889093"/>
            <a:ext cx="8566416" cy="2029766"/>
          </a:xfrm>
          <a:prstGeom prst="rect">
            <a:avLst/>
          </a:prstGeom>
          <a:noFill/>
        </p:spPr>
        <p:txBody>
          <a:bodyPr wrap="none" numCol="2" rtlCol="0">
            <a:noAutofit/>
          </a:bodyPr>
          <a:lstStyle/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Numeric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String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Collection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Encoding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Filesystem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Data and Time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Hash and Crypto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IP Network Functions</a:t>
            </a:r>
          </a:p>
          <a:p>
            <a:pPr marL="228600" indent="-228600" defTabSz="6858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t>Type Conversion Functions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72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7955-0F03-8A40-ACC8-D0332591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Popular/Useful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349B-0F05-9144-8C9F-B388D1C2A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9"/>
            <a:ext cx="8566417" cy="3506619"/>
          </a:xfrm>
        </p:spPr>
        <p:txBody>
          <a:bodyPr wrap="none" numCol="2"/>
          <a:lstStyle/>
          <a:p>
            <a:r>
              <a:rPr lang="en-US" dirty="0"/>
              <a:t>Format</a:t>
            </a:r>
          </a:p>
          <a:p>
            <a:r>
              <a:rPr lang="en-US" dirty="0"/>
              <a:t>Join</a:t>
            </a:r>
          </a:p>
          <a:p>
            <a:r>
              <a:rPr lang="en-US" dirty="0"/>
              <a:t>Split</a:t>
            </a:r>
          </a:p>
          <a:p>
            <a:r>
              <a:rPr lang="en-US" dirty="0"/>
              <a:t>Element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Length</a:t>
            </a:r>
          </a:p>
          <a:p>
            <a:r>
              <a:rPr lang="en-US" dirty="0"/>
              <a:t>Keys</a:t>
            </a:r>
          </a:p>
          <a:p>
            <a:r>
              <a:rPr lang="en-US" dirty="0"/>
              <a:t>Lookup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List</a:t>
            </a:r>
          </a:p>
          <a:p>
            <a:r>
              <a:rPr lang="en-US" dirty="0"/>
              <a:t>Contains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Distinct</a:t>
            </a:r>
          </a:p>
          <a:p>
            <a:r>
              <a:rPr lang="en-US" dirty="0"/>
              <a:t>Zipmap</a:t>
            </a:r>
          </a:p>
          <a:p>
            <a:r>
              <a:rPr lang="en-US" dirty="0"/>
              <a:t>Concat</a:t>
            </a:r>
          </a:p>
          <a:p>
            <a:r>
              <a:rPr lang="en-US" dirty="0"/>
              <a:t>Timestamp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D94727-1F70-F746-B193-19740170E5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Command line</a:t>
            </a:r>
          </a:p>
          <a:p>
            <a:r>
              <a:rPr lang="en-US" dirty="0"/>
              <a:t>Style Guide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Remote State</a:t>
            </a:r>
          </a:p>
          <a:p>
            <a:r>
              <a:rPr lang="en-US" dirty="0"/>
              <a:t>Build-in Functions</a:t>
            </a:r>
          </a:p>
          <a:p>
            <a:r>
              <a:rPr lang="en-US" dirty="0"/>
              <a:t>Loops and Conditionals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BA17-F071-A541-A946-21B2759C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Training Agenda</a:t>
            </a:r>
          </a:p>
        </p:txBody>
      </p:sp>
    </p:spTree>
    <p:extLst>
      <p:ext uri="{BB962C8B-B14F-4D97-AF65-F5344CB8AC3E}">
        <p14:creationId xmlns:p14="http://schemas.microsoft.com/office/powerpoint/2010/main" val="5120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5922-3C01-164E-BD0F-E7FB553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reference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E9C5D-C61E-2C4B-B5BD-82DC3B8E6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7B305C-8206-AD47-9A52-A00AC2F6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" y="1135718"/>
            <a:ext cx="6757771" cy="35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60DC-EFA6-5D46-A434-F2937F11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Usage In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0AEC1-7A4C-014B-95F3-D04FD55FF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2376B2-AC50-1A43-BED6-2459C8713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441450"/>
            <a:ext cx="7886700" cy="3124200"/>
          </a:xfrm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D08A2E-7FF8-4044-99B0-73C22F60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135718"/>
            <a:ext cx="788372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F57C-82B8-4A47-A80D-16E81508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8111B-43A5-7F48-8AAB-4C3DAE1BB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Built-In Functions 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9C40C-593E-9744-9586-BA8FB3213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C734-7CB6-F84F-8BDC-523E89D7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AF2AF-AF37-B348-A403-2EEABFF740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Loops and Conditionals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3F4BC-720F-E345-83F7-BE4D5E331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F0E6-F53B-FE46-93B7-0C5156E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7CCF5-2655-364F-AD0D-EE4F7A7F4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Loops</a:t>
            </a:r>
          </a:p>
          <a:p>
            <a:r>
              <a:rPr lang="en-US" sz="1800" b="1" dirty="0"/>
              <a:t>count</a:t>
            </a:r>
            <a:r>
              <a:rPr lang="en-US" sz="1800" dirty="0"/>
              <a:t> </a:t>
            </a:r>
            <a:r>
              <a:rPr lang="en-US" sz="1800" i="1" dirty="0"/>
              <a:t>parameter</a:t>
            </a:r>
            <a:r>
              <a:rPr lang="en-US" sz="1800" dirty="0"/>
              <a:t> – loop over resources</a:t>
            </a:r>
          </a:p>
          <a:p>
            <a:r>
              <a:rPr lang="en-US" sz="1800" b="1" dirty="0"/>
              <a:t>for_each </a:t>
            </a:r>
            <a:r>
              <a:rPr lang="en-US" sz="1800" i="1" dirty="0"/>
              <a:t>expression</a:t>
            </a:r>
            <a:r>
              <a:rPr lang="en-US" sz="1800" dirty="0"/>
              <a:t> – loop over resources and inline blocks within a resource</a:t>
            </a:r>
          </a:p>
          <a:p>
            <a:r>
              <a:rPr lang="en-US" sz="1800" b="1" dirty="0"/>
              <a:t>for</a:t>
            </a:r>
            <a:r>
              <a:rPr lang="en-US" sz="1800" dirty="0"/>
              <a:t> </a:t>
            </a:r>
            <a:r>
              <a:rPr lang="en-US" sz="1800" i="1" dirty="0"/>
              <a:t>expression</a:t>
            </a:r>
            <a:r>
              <a:rPr lang="en-US" sz="1800" dirty="0"/>
              <a:t> – loop over lists an maps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b="1" dirty="0"/>
              <a:t>Conditionals</a:t>
            </a:r>
          </a:p>
          <a:p>
            <a:r>
              <a:rPr lang="en-US" sz="1800" b="1" dirty="0"/>
              <a:t>count</a:t>
            </a:r>
            <a:r>
              <a:rPr lang="en-US" sz="1800" dirty="0"/>
              <a:t> </a:t>
            </a:r>
            <a:r>
              <a:rPr lang="en-US" sz="1800" i="1" dirty="0"/>
              <a:t>parameter</a:t>
            </a:r>
            <a:r>
              <a:rPr lang="en-US" sz="1800" dirty="0"/>
              <a:t> – used for conditional resources</a:t>
            </a:r>
          </a:p>
          <a:p>
            <a:r>
              <a:rPr lang="en-US" sz="1800" b="1" dirty="0"/>
              <a:t>if</a:t>
            </a:r>
            <a:r>
              <a:rPr lang="en-US" sz="1800" dirty="0"/>
              <a:t> string directive – used for conditionals within a string</a:t>
            </a:r>
          </a:p>
        </p:txBody>
      </p:sp>
    </p:spTree>
    <p:extLst>
      <p:ext uri="{BB962C8B-B14F-4D97-AF65-F5344CB8AC3E}">
        <p14:creationId xmlns:p14="http://schemas.microsoft.com/office/powerpoint/2010/main" val="3051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3C3F-C8A4-C146-837C-A17318C1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: Count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98-54D8-D94C-A1DA-C216C70DF0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4413447" cy="3513137"/>
          </a:xfrm>
        </p:spPr>
        <p:txBody>
          <a:bodyPr anchor="t"/>
          <a:lstStyle/>
          <a:p>
            <a:r>
              <a:rPr lang="en-US" dirty="0"/>
              <a:t>The count parameter is Terraform’s oldest, simplest, and most limited construct</a:t>
            </a:r>
          </a:p>
          <a:p>
            <a:r>
              <a:rPr lang="en-US" dirty="0"/>
              <a:t>It simply defined how many copies of a resource you want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53F0ED9-DB61-B44F-8E8C-BCA3879E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80" y="1135718"/>
            <a:ext cx="3616778" cy="29766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59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6AB5-801A-794F-B6F2-B34824CF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: Count parameter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0ADD-8633-5A45-8A28-73D4413893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following example demonstrates the use of count’s </a:t>
            </a:r>
            <a:r>
              <a:rPr lang="en-US" i="1" dirty="0"/>
              <a:t>index</a:t>
            </a:r>
            <a:r>
              <a:rPr lang="en-US" dirty="0"/>
              <a:t> function which can be used to get the index of each iteration in the loop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4F2FD-73D6-5B4C-B922-0D098CC8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96" y="2574132"/>
            <a:ext cx="5520690" cy="16900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78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299B-BBFD-9449-BD8E-5FD171E8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: for_each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D43C-C5F8-9749-8933-AD9CAB9C9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4" y="1135718"/>
            <a:ext cx="4137118" cy="3513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Allows you to loop over lists, sets and maps to create either</a:t>
            </a:r>
          </a:p>
          <a:p>
            <a:r>
              <a:rPr lang="en-US" dirty="0"/>
              <a:t>Multiple copies of a resource</a:t>
            </a:r>
          </a:p>
          <a:p>
            <a:r>
              <a:rPr lang="en-US" dirty="0"/>
              <a:t>Multiple copies of an inline block within a resource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dirty="0"/>
              <a:t>each</a:t>
            </a:r>
            <a:r>
              <a:rPr lang="en-US" dirty="0"/>
              <a:t> object is available in resource blocks where for_each is 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79A82-D5CC-E348-B7FD-0C59A6E3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19521"/>
            <a:ext cx="4425074" cy="23455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29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E2F0-4371-3D44-8523-7E5F9B22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: for_each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C536-E384-C84B-8A9E-CFD8D90BA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3" y="1135718"/>
            <a:ext cx="8566417" cy="3513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for_each is commonly used within </a:t>
            </a:r>
            <a:r>
              <a:rPr lang="en-US" b="1" i="1" dirty="0"/>
              <a:t>dynamic</a:t>
            </a:r>
            <a:r>
              <a:rPr lang="en-US" dirty="0"/>
              <a:t> blocks to generate multiple copies of inline blocks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2328-A7BF-4E45-AC79-4EC8D306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91" y="2116931"/>
            <a:ext cx="3771900" cy="2544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17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4913-E5C8-E64F-A6A7-BF831DD54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NOTE:</a:t>
            </a:r>
          </a:p>
          <a:p>
            <a:r>
              <a:rPr lang="en-US" sz="2000" dirty="0"/>
              <a:t>for_each does not currently support modules</a:t>
            </a:r>
          </a:p>
          <a:p>
            <a:r>
              <a:rPr lang="en-US" sz="2000" dirty="0"/>
              <a:t>A given resource block cannot use both count and for_each</a:t>
            </a:r>
          </a:p>
          <a:p>
            <a:r>
              <a:rPr lang="en-US" sz="2000" dirty="0"/>
              <a:t>Once you use for_each on a resource it becomes a map of resources rather than an array of resources like count. This is an important advantage of using for_each over count because you can remove items (resources) from the middle of a collection safely. With count, if you remove an item (resource) from the middle of a list, Terraform will delete every resource after that item and recreate them in a new shrunken list which eliminated the empty space in the array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107BE-B344-C740-AA57-7FA181E5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: for_each (cont.)</a:t>
            </a:r>
          </a:p>
        </p:txBody>
      </p:sp>
    </p:spTree>
    <p:extLst>
      <p:ext uri="{BB962C8B-B14F-4D97-AF65-F5344CB8AC3E}">
        <p14:creationId xmlns:p14="http://schemas.microsoft.com/office/powerpoint/2010/main" val="233710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5EF529-F20C-D04E-871B-A6F0D36C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057395-8F40-8C49-964D-5E4F8DD6E7E3}"/>
              </a:ext>
            </a:extLst>
          </p:cNvPr>
          <p:cNvSpPr/>
          <p:nvPr/>
        </p:nvSpPr>
        <p:spPr>
          <a:xfrm>
            <a:off x="4460431" y="2423297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7B909D-E825-4140-B205-015A84276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208589"/>
              </p:ext>
            </p:extLst>
          </p:nvPr>
        </p:nvGraphicFramePr>
        <p:xfrm>
          <a:off x="288235" y="1089978"/>
          <a:ext cx="726550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666947668"/>
                    </a:ext>
                  </a:extLst>
                </a:gridCol>
                <a:gridCol w="5893904">
                  <a:extLst>
                    <a:ext uri="{9D8B030D-6E8A-4147-A177-3AD203B41FA5}">
                      <a16:colId xmlns:a16="http://schemas.microsoft.com/office/drawing/2014/main" val="279911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8:00 – 8:15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8:15 – 8:45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Terraform Command Line Lesson and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1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8:45 – 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Modules Lesson and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74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9:45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6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10:00 – 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 Guide Lesson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4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State Management Lesson and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1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11:00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Functions and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5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Loops and Conditionals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75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7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75CE-87EA-4F42-A164-914C1BBA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: for Expression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207EF2-38DA-4841-BFEB-419FA6EAD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132" y="1135718"/>
            <a:ext cx="4247649" cy="3513137"/>
          </a:xfrm>
        </p:spPr>
        <p:txBody>
          <a:bodyPr anchor="ctr"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Used for generating single values</a:t>
            </a:r>
          </a:p>
          <a:p>
            <a:pPr marL="0" indent="0">
              <a:buNone/>
            </a:pPr>
            <a:r>
              <a:rPr lang="en-US" dirty="0"/>
              <a:t>The basic syntax is:</a:t>
            </a:r>
          </a:p>
          <a:p>
            <a:pPr marL="0" indent="0">
              <a:buNone/>
            </a:pPr>
            <a:r>
              <a:rPr lang="en-US" sz="1800" b="1" dirty="0"/>
              <a:t>[for &lt;ITEM&gt; in &lt;LIST&gt; : &lt;OUTPUT&gt;]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7092F-1F9E-6D4B-BA70-021F4B4B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03192"/>
            <a:ext cx="3913214" cy="23781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28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C4D-F7A3-B144-8BE3-9502A708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: Count Parameter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B0C7-C679-6E48-95C7-E9777D550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Terraform does not support if-statements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However, you can accomplish the same thing by using the count parameter and taking advantage of two properties:</a:t>
            </a:r>
          </a:p>
          <a:p>
            <a:r>
              <a:rPr lang="en-US" sz="2000" dirty="0"/>
              <a:t>If you set count to 1 on a resource, you get one copy of a resource. If you set count to 0, that resource is not created.</a:t>
            </a:r>
          </a:p>
          <a:p>
            <a:r>
              <a:rPr lang="en-US" sz="2000" dirty="0"/>
              <a:t>Terraform supports conditional expressions of the format</a:t>
            </a:r>
          </a:p>
          <a:p>
            <a:pPr marL="342900" lvl="1" indent="0">
              <a:buNone/>
            </a:pPr>
            <a:r>
              <a:rPr lang="en-US" dirty="0"/>
              <a:t>		</a:t>
            </a:r>
            <a:r>
              <a:rPr lang="en-US" b="1" dirty="0"/>
              <a:t>&lt;CONDITIONAL&gt; ? &lt;TRUE_VAL&gt; : &lt;FALSE_VAL&gt;</a:t>
            </a:r>
          </a:p>
        </p:txBody>
      </p:sp>
    </p:spTree>
    <p:extLst>
      <p:ext uri="{BB962C8B-B14F-4D97-AF65-F5344CB8AC3E}">
        <p14:creationId xmlns:p14="http://schemas.microsoft.com/office/powerpoint/2010/main" val="33030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89DE-4435-1C4D-A720-20DBE010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: Count Parameter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75FB-5282-D541-BBA2-5DCB87962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If the value of </a:t>
            </a:r>
            <a:r>
              <a:rPr lang="en-US" b="1" i="1" dirty="0"/>
              <a:t>var.deploy_igw</a:t>
            </a:r>
            <a:r>
              <a:rPr lang="en-US" i="1" dirty="0"/>
              <a:t> is </a:t>
            </a:r>
            <a:r>
              <a:rPr lang="en-US" b="1" i="1" dirty="0"/>
              <a:t>True</a:t>
            </a:r>
            <a:r>
              <a:rPr lang="en-US" i="1" dirty="0"/>
              <a:t>, provision on </a:t>
            </a:r>
            <a:r>
              <a:rPr lang="en-US" b="1" i="1" dirty="0"/>
              <a:t>aws_internet_gateway</a:t>
            </a:r>
            <a:r>
              <a:rPr lang="en-US" i="1" dirty="0"/>
              <a:t>, else don’t provision any.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B8F0A-CB1B-4D46-832B-086FFA45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67" y="2250925"/>
            <a:ext cx="5453267" cy="13468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6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9A0-F9D3-A442-85DE-535D6409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: If String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1C30-12FA-134A-A19E-EB7D01131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if string directive chooses between two templates based on the value of a bool expression. It has the following form: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1800" b="1" dirty="0"/>
              <a:t>%{ if &lt;CONDITION&gt; }&lt;TRUEVAL&gt;%{ endif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56E9C-A779-CA4D-9321-E6FD0725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13" y="2574131"/>
            <a:ext cx="6662975" cy="1891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2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89E1-6CD9-7F4C-9055-DC10560E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4D525-191A-E745-809E-7152A155A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Types</a:t>
            </a:r>
          </a:p>
          <a:p>
            <a:r>
              <a:rPr lang="en-US" dirty="0"/>
              <a:t>dynamic blocks</a:t>
            </a:r>
          </a:p>
          <a:p>
            <a:r>
              <a:rPr lang="en-US" dirty="0"/>
              <a:t>lifecycle</a:t>
            </a:r>
          </a:p>
          <a:p>
            <a:r>
              <a:rPr lang="en-US" dirty="0"/>
              <a:t>depends_on</a:t>
            </a:r>
          </a:p>
          <a:p>
            <a:r>
              <a:rPr lang="en-US" dirty="0"/>
              <a:t>Provisioners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community providers</a:t>
            </a:r>
          </a:p>
          <a:p>
            <a:pPr lvl="1"/>
            <a:r>
              <a:rPr lang="en-US" dirty="0"/>
              <a:t>alias</a:t>
            </a:r>
          </a:p>
          <a:p>
            <a:r>
              <a:rPr lang="en-US" dirty="0"/>
              <a:t>Pipeline integrations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C6D0C-8778-D447-9175-27F9E9DBD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Future topics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5237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E81C-40EE-E546-9B76-DADFFB6E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45B68-9800-DA49-9325-CD9F06D67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And that’s a wrap..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559FE-A525-3E4E-824B-5F0A7F81A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5971D-700A-D940-BEFD-C5C6DD4A4A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Terraform Up &amp; Running by Yevgeniy Brikman</a:t>
            </a:r>
          </a:p>
          <a:p>
            <a:pPr lvl="1"/>
            <a:r>
              <a:rPr lang="en-US" dirty="0">
                <a:hlinkClick r:id="rId2"/>
              </a:rPr>
              <a:t>https://www.terraformupandrunning.com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Hashicorp’s Terraform Documentation</a:t>
            </a:r>
          </a:p>
          <a:p>
            <a:pPr lvl="1"/>
            <a:r>
              <a:rPr lang="en-US" dirty="0">
                <a:hlinkClick r:id="rId3"/>
              </a:rPr>
              <a:t>https://www.terraform.io/docs/index.html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Exam Associate Certificate Exam Review</a:t>
            </a:r>
          </a:p>
          <a:p>
            <a:pPr lvl="1"/>
            <a:r>
              <a:rPr lang="en-US" dirty="0">
                <a:hlinkClick r:id="rId4"/>
              </a:rPr>
              <a:t>https://learn.hashicorp.com/terraform/certification/terraform-associate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4FB90-149D-994D-8B07-4061345C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42424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1C66-2B42-8949-853C-572E4AC2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D782-3826-0948-967D-AD46CABA9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Terraform Command 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5E601-C361-364B-B6A6-1C8966783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02E1-FF3C-C344-A071-3A2323D5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D557-F254-104E-89CF-B3DFBACE6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Everyone should be familiar with most important Terraform subcommands beyond init/plan/apply. Example:-</a:t>
            </a:r>
          </a:p>
          <a:p>
            <a:pPr lvl="1"/>
            <a:r>
              <a:rPr lang="en-US" dirty="0"/>
              <a:t>show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taint / untaint</a:t>
            </a:r>
          </a:p>
          <a:p>
            <a:pPr lvl="1"/>
            <a:r>
              <a:rPr lang="en-US" dirty="0"/>
              <a:t>import</a:t>
            </a:r>
          </a:p>
          <a:p>
            <a:pPr lvl="1"/>
            <a:r>
              <a:rPr lang="en-US" dirty="0"/>
              <a:t>graph</a:t>
            </a:r>
          </a:p>
          <a:p>
            <a:r>
              <a:rPr lang="en-US" dirty="0">
                <a:hlinkClick r:id="rId2"/>
              </a:rPr>
              <a:t>https://www.terraform.io/docs/commands/index.html</a:t>
            </a:r>
            <a:endParaRPr lang="en-US" dirty="0"/>
          </a:p>
          <a:p>
            <a:r>
              <a:rPr lang="en-US" dirty="0"/>
              <a:t>Best wait to explain these is via the lab exercise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562E-652E-7048-8114-1C53CAB1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7B3E-D064-B840-84DA-E02C42B030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/>
              <a:t>Lab 1 – Terraform Command 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3F33-C585-CD4A-91FA-1154084541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CE45-6656-6C4D-A41B-1260DE2A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3FC4D-ACCA-CE44-A0AB-512DD7905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Configuration Style Guidelines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71D0-8F47-B34D-9C30-768DA590FD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s, Agendas, Transitions, Thank You">
  <a:themeElements>
    <a:clrScheme name="AHEAD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terprise Cloud Red">
  <a:themeElements>
    <a:clrScheme name="2019 AHEAD Colors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grated Security Blue">
  <a:themeElements>
    <a:clrScheme name="2019 AHEAD Colors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lentless Automation Teal">
  <a:themeElements>
    <a:clrScheme name="2019 AHEAD Colors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caled DevOps Purple">
  <a:themeElements>
    <a:clrScheme name="2019 AHEAD Colors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reative Layouts">
  <a:themeElements>
    <a:clrScheme name="2019 AHEAD Colors">
      <a:dk1>
        <a:srgbClr val="1D1E1E"/>
      </a:dk1>
      <a:lt1>
        <a:srgbClr val="FFFFFF"/>
      </a:lt1>
      <a:dk2>
        <a:srgbClr val="606061"/>
      </a:dk2>
      <a:lt2>
        <a:srgbClr val="E0E1E1"/>
      </a:lt2>
      <a:accent1>
        <a:srgbClr val="B51E3A"/>
      </a:accent1>
      <a:accent2>
        <a:srgbClr val="1CAEE3"/>
      </a:accent2>
      <a:accent3>
        <a:srgbClr val="126893"/>
      </a:accent3>
      <a:accent4>
        <a:srgbClr val="063349"/>
      </a:accent4>
      <a:accent5>
        <a:srgbClr val="8E67AD"/>
      </a:accent5>
      <a:accent6>
        <a:srgbClr val="4B2C7C"/>
      </a:accent6>
      <a:hlink>
        <a:srgbClr val="B51E3A"/>
      </a:hlink>
      <a:folHlink>
        <a:srgbClr val="7910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18728</TotalTime>
  <Words>1905</Words>
  <Application>Microsoft Macintosh PowerPoint</Application>
  <PresentationFormat>Custom</PresentationFormat>
  <Paragraphs>290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-webkit-standard</vt:lpstr>
      <vt:lpstr>Arial</vt:lpstr>
      <vt:lpstr>Calibri</vt:lpstr>
      <vt:lpstr>Open Sans</vt:lpstr>
      <vt:lpstr>Titles, Agendas, Transitions, Thank You</vt:lpstr>
      <vt:lpstr>Enterprise Cloud Red</vt:lpstr>
      <vt:lpstr>Integrated Security Blue</vt:lpstr>
      <vt:lpstr>Relentless Automation Teal</vt:lpstr>
      <vt:lpstr>Scaled DevOps Purple</vt:lpstr>
      <vt:lpstr>Creative Layouts</vt:lpstr>
      <vt:lpstr>PowerPoint Presentation</vt:lpstr>
      <vt:lpstr>PowerPoint Presentation</vt:lpstr>
      <vt:lpstr>Introduction</vt:lpstr>
      <vt:lpstr>Terraform Training Agenda</vt:lpstr>
      <vt:lpstr>Agenda</vt:lpstr>
      <vt:lpstr>PowerPoint Presentation</vt:lpstr>
      <vt:lpstr>Command Line</vt:lpstr>
      <vt:lpstr>PowerPoint Presentation</vt:lpstr>
      <vt:lpstr>PowerPoint Presentation</vt:lpstr>
      <vt:lpstr>Configuration Style Guidelines</vt:lpstr>
      <vt:lpstr>File Structure</vt:lpstr>
      <vt:lpstr>Terraform Config Block </vt:lpstr>
      <vt:lpstr>Variable Definitions</vt:lpstr>
      <vt:lpstr>Configuration Creation and Formatting</vt:lpstr>
      <vt:lpstr>Comments and README.md</vt:lpstr>
      <vt:lpstr>Comments and README.md (cont.)</vt:lpstr>
      <vt:lpstr>PowerPoint Presentation</vt:lpstr>
      <vt:lpstr>Modules</vt:lpstr>
      <vt:lpstr>Types of Terraform Modules</vt:lpstr>
      <vt:lpstr>Benefits of Using Modules</vt:lpstr>
      <vt:lpstr>Sourcing a Module</vt:lpstr>
      <vt:lpstr>VCS modules</vt:lpstr>
      <vt:lpstr>Accessing Module Output Values</vt:lpstr>
      <vt:lpstr>Creating Modules – Rules of Thumb</vt:lpstr>
      <vt:lpstr>Creating Modules – Rules of Thumb (cont.)</vt:lpstr>
      <vt:lpstr>Module Resources</vt:lpstr>
      <vt:lpstr>PowerPoint Presentation</vt:lpstr>
      <vt:lpstr>PowerPoint Presentation</vt:lpstr>
      <vt:lpstr>Remote State</vt:lpstr>
      <vt:lpstr>Configuring a Remote Backend</vt:lpstr>
      <vt:lpstr>Terraform Cloud Backend</vt:lpstr>
      <vt:lpstr>Accessing State in Terraform Cloud</vt:lpstr>
      <vt:lpstr>S3 Backend</vt:lpstr>
      <vt:lpstr>Accessing State in S3</vt:lpstr>
      <vt:lpstr>PowerPoint Presentation</vt:lpstr>
      <vt:lpstr>PowerPoint Presentation</vt:lpstr>
      <vt:lpstr>Terraform Build-In Functions</vt:lpstr>
      <vt:lpstr>Built-In Functions</vt:lpstr>
      <vt:lpstr>Most Popular/Useful Functions</vt:lpstr>
      <vt:lpstr>Example reference documentation</vt:lpstr>
      <vt:lpstr>Sample Usage In Configuration</vt:lpstr>
      <vt:lpstr>PowerPoint Presentation</vt:lpstr>
      <vt:lpstr>PowerPoint Presentation</vt:lpstr>
      <vt:lpstr>Loops and Conditions</vt:lpstr>
      <vt:lpstr>Loops : Count Parameter</vt:lpstr>
      <vt:lpstr>Loops : Count parameter (cont.)</vt:lpstr>
      <vt:lpstr>Loop : for_each Expression </vt:lpstr>
      <vt:lpstr>Loops : for_each (cont.)</vt:lpstr>
      <vt:lpstr>Loops : for_each (cont.)</vt:lpstr>
      <vt:lpstr>Loops : for Expression</vt:lpstr>
      <vt:lpstr>Conditionals : Count Parameter </vt:lpstr>
      <vt:lpstr>Conditionals : Count Parameter (cont.)</vt:lpstr>
      <vt:lpstr>Conditionals : If String Directive</vt:lpstr>
      <vt:lpstr>To Be Continued…</vt:lpstr>
      <vt:lpstr>PowerPoint Presentation</vt:lpstr>
      <vt:lpstr>Reference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Pohlmann</dc:creator>
  <cp:lastModifiedBy>Conor Casey</cp:lastModifiedBy>
  <cp:revision>773</cp:revision>
  <cp:lastPrinted>2019-04-03T14:42:46Z</cp:lastPrinted>
  <dcterms:created xsi:type="dcterms:W3CDTF">2018-01-22T11:56:27Z</dcterms:created>
  <dcterms:modified xsi:type="dcterms:W3CDTF">2020-01-22T06:17:47Z</dcterms:modified>
</cp:coreProperties>
</file>